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7" r:id="rId22"/>
    <p:sldId id="298" r:id="rId23"/>
    <p:sldId id="302" r:id="rId24"/>
    <p:sldId id="278" r:id="rId25"/>
    <p:sldId id="299" r:id="rId26"/>
    <p:sldId id="291" r:id="rId27"/>
    <p:sldId id="280" r:id="rId28"/>
    <p:sldId id="300" r:id="rId29"/>
    <p:sldId id="281" r:id="rId30"/>
    <p:sldId id="282" r:id="rId31"/>
    <p:sldId id="293" r:id="rId32"/>
    <p:sldId id="301" r:id="rId33"/>
    <p:sldId id="284" r:id="rId34"/>
    <p:sldId id="296" r:id="rId35"/>
    <p:sldId id="286" r:id="rId36"/>
    <p:sldId id="287" r:id="rId37"/>
    <p:sldId id="288" r:id="rId38"/>
  </p:sldIdLst>
  <p:sldSz cx="9144000" cy="6858000" type="screen4x3"/>
  <p:notesSz cx="6858000" cy="9144000"/>
  <p:embeddedFontLst>
    <p:embeddedFont>
      <p:font typeface="-윤고딕320" panose="02030504000101010101" pitchFamily="18" charset="-127"/>
      <p:regular r:id="rId40"/>
    </p:embeddedFont>
    <p:embeddedFont>
      <p:font typeface="-윤고딕330" panose="02030504000101010101" pitchFamily="18" charset="-127"/>
      <p:regular r:id="rId41"/>
    </p:embeddedFont>
    <p:embeddedFont>
      <p:font typeface="맑은 고딕" panose="020B0503020000020004" pitchFamily="50" charset="-127"/>
      <p:regular r:id="rId42"/>
      <p:bold r:id="rId43"/>
    </p:embeddedFont>
    <p:embeddedFont>
      <p:font typeface="-윤고딕340" panose="02030504000101010101" pitchFamily="18" charset="-127"/>
      <p:regular r:id="rId44"/>
    </p:embeddedFont>
    <p:embeddedFont>
      <p:font typeface="-윤고딕350" panose="02030504000101010101" pitchFamily="18" charset="-127"/>
      <p:regular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F2"/>
    <a:srgbClr val="EB6777"/>
    <a:srgbClr val="E74C5E"/>
    <a:srgbClr val="99D2DB"/>
    <a:srgbClr val="1F1F1F"/>
    <a:srgbClr val="D2D1CD"/>
    <a:srgbClr val="4DAFB1"/>
    <a:srgbClr val="72A6AA"/>
    <a:srgbClr val="83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41" autoAdjust="0"/>
    <p:restoredTop sz="97046" autoAdjust="0"/>
  </p:normalViewPr>
  <p:slideViewPr>
    <p:cSldViewPr snapToGrid="0" snapToObjects="1">
      <p:cViewPr>
        <p:scale>
          <a:sx n="80" d="100"/>
          <a:sy n="80" d="100"/>
        </p:scale>
        <p:origin x="-2382" y="-780"/>
      </p:cViewPr>
      <p:guideLst>
        <p:guide orient="horz" pos="3141"/>
        <p:guide/>
      </p:guideLst>
    </p:cSldViewPr>
  </p:slideViewPr>
  <p:outlineViewPr>
    <p:cViewPr>
      <p:scale>
        <a:sx n="33" d="100"/>
        <a:sy n="33" d="100"/>
      </p:scale>
      <p:origin x="0" y="21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9ACE-F9B2-40AF-84F8-0AB38933369C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50315-A48B-46EE-A1D5-8833069D91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78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64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061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6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734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73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228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29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93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866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54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0315-A48B-46EE-A1D5-8833069D918F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93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87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2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3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5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6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8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2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20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21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2E15-83BD-433E-A1E3-9436D2AF4C6E}" type="datetimeFigureOut">
              <a:rPr lang="ko-KR" altLang="en-US" smtClean="0"/>
              <a:t>2014-07-30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B1B91-F6BB-4438-A0D7-2DEADF6962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17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8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69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87.png"/><Relationship Id="rId4" Type="http://schemas.openxmlformats.org/officeDocument/2006/relationships/image" Target="../media/image67.png"/><Relationship Id="rId9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3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microsoft.com/office/2007/relationships/hdphoto" Target="../media/hdphoto4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jp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microsoft.com/office/2007/relationships/hdphoto" Target="../media/hdphoto5.wdp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2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24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image" Target="../media/image159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4.png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openxmlformats.org/officeDocument/2006/relationships/image" Target="../media/image148.png"/><Relationship Id="rId15" Type="http://schemas.openxmlformats.org/officeDocument/2006/relationships/image" Target="../media/image156.png"/><Relationship Id="rId10" Type="http://schemas.openxmlformats.org/officeDocument/2006/relationships/image" Target="../media/image152.png"/><Relationship Id="rId19" Type="http://schemas.openxmlformats.org/officeDocument/2006/relationships/image" Target="../media/image160.png"/><Relationship Id="rId4" Type="http://schemas.openxmlformats.org/officeDocument/2006/relationships/image" Target="../media/image147.png"/><Relationship Id="rId9" Type="http://schemas.openxmlformats.org/officeDocument/2006/relationships/image" Target="../media/image141.png"/><Relationship Id="rId1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0.png"/><Relationship Id="rId3" Type="http://schemas.openxmlformats.org/officeDocument/2006/relationships/image" Target="../media/image151.png"/><Relationship Id="rId7" Type="http://schemas.openxmlformats.org/officeDocument/2006/relationships/image" Target="../media/image166.png"/><Relationship Id="rId12" Type="http://schemas.openxmlformats.org/officeDocument/2006/relationships/image" Target="../media/image13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164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41.png"/><Relationship Id="rId1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70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2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185.png"/><Relationship Id="rId15" Type="http://schemas.microsoft.com/office/2007/relationships/hdphoto" Target="../media/hdphoto6.wdp"/><Relationship Id="rId10" Type="http://schemas.openxmlformats.org/officeDocument/2006/relationships/image" Target="../media/image135.png"/><Relationship Id="rId4" Type="http://schemas.openxmlformats.org/officeDocument/2006/relationships/image" Target="../media/image173.png"/><Relationship Id="rId9" Type="http://schemas.openxmlformats.org/officeDocument/2006/relationships/image" Target="../media/image189.pn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0.png"/><Relationship Id="rId3" Type="http://schemas.openxmlformats.org/officeDocument/2006/relationships/image" Target="../media/image173.png"/><Relationship Id="rId7" Type="http://schemas.openxmlformats.org/officeDocument/2006/relationships/image" Target="../media/image195.png"/><Relationship Id="rId12" Type="http://schemas.openxmlformats.org/officeDocument/2006/relationships/image" Target="../media/image141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85.png"/><Relationship Id="rId9" Type="http://schemas.openxmlformats.org/officeDocument/2006/relationships/image" Target="../media/image197.png"/><Relationship Id="rId14" Type="http://schemas.openxmlformats.org/officeDocument/2006/relationships/image" Target="../media/image2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26" Type="http://schemas.openxmlformats.org/officeDocument/2006/relationships/image" Target="../media/image225.png"/><Relationship Id="rId3" Type="http://schemas.openxmlformats.org/officeDocument/2006/relationships/image" Target="../media/image204.png"/><Relationship Id="rId21" Type="http://schemas.openxmlformats.org/officeDocument/2006/relationships/image" Target="../media/image222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5" Type="http://schemas.microsoft.com/office/2007/relationships/hdphoto" Target="../media/hdphoto6.wdp"/><Relationship Id="rId2" Type="http://schemas.openxmlformats.org/officeDocument/2006/relationships/image" Target="../media/image203.png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24" Type="http://schemas.openxmlformats.org/officeDocument/2006/relationships/image" Target="../media/image170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23" Type="http://schemas.openxmlformats.org/officeDocument/2006/relationships/image" Target="../media/image224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Relationship Id="rId22" Type="http://schemas.openxmlformats.org/officeDocument/2006/relationships/image" Target="../media/image223.png"/><Relationship Id="rId27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5.png"/><Relationship Id="rId18" Type="http://schemas.openxmlformats.org/officeDocument/2006/relationships/image" Target="../media/image239.jpeg"/><Relationship Id="rId26" Type="http://schemas.openxmlformats.org/officeDocument/2006/relationships/image" Target="../media/image24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1.png"/><Relationship Id="rId34" Type="http://schemas.microsoft.com/office/2007/relationships/hdphoto" Target="../media/hdphoto11.wdp"/><Relationship Id="rId7" Type="http://schemas.openxmlformats.org/officeDocument/2006/relationships/image" Target="../media/image230.png"/><Relationship Id="rId12" Type="http://schemas.openxmlformats.org/officeDocument/2006/relationships/image" Target="../media/image234.png"/><Relationship Id="rId17" Type="http://schemas.openxmlformats.org/officeDocument/2006/relationships/image" Target="../media/image238.jpeg"/><Relationship Id="rId25" Type="http://schemas.openxmlformats.org/officeDocument/2006/relationships/image" Target="../media/image245.png"/><Relationship Id="rId33" Type="http://schemas.openxmlformats.org/officeDocument/2006/relationships/image" Target="../media/image250.png"/><Relationship Id="rId2" Type="http://schemas.openxmlformats.org/officeDocument/2006/relationships/video" Target="../media/media1.wmv"/><Relationship Id="rId16" Type="http://schemas.openxmlformats.org/officeDocument/2006/relationships/image" Target="../media/image237.jpeg"/><Relationship Id="rId20" Type="http://schemas.openxmlformats.org/officeDocument/2006/relationships/image" Target="../media/image240.png"/><Relationship Id="rId29" Type="http://schemas.openxmlformats.org/officeDocument/2006/relationships/image" Target="../media/image248.png"/><Relationship Id="rId1" Type="http://schemas.microsoft.com/office/2007/relationships/media" Target="../media/media1.wmv"/><Relationship Id="rId6" Type="http://schemas.openxmlformats.org/officeDocument/2006/relationships/image" Target="../media/image229.png"/><Relationship Id="rId11" Type="http://schemas.openxmlformats.org/officeDocument/2006/relationships/image" Target="../media/image233.png"/><Relationship Id="rId24" Type="http://schemas.openxmlformats.org/officeDocument/2006/relationships/image" Target="../media/image244.png"/><Relationship Id="rId32" Type="http://schemas.microsoft.com/office/2007/relationships/hdphoto" Target="../media/hdphoto10.wdp"/><Relationship Id="rId5" Type="http://schemas.openxmlformats.org/officeDocument/2006/relationships/image" Target="../media/image228.png"/><Relationship Id="rId15" Type="http://schemas.openxmlformats.org/officeDocument/2006/relationships/image" Target="../media/image141.png"/><Relationship Id="rId23" Type="http://schemas.openxmlformats.org/officeDocument/2006/relationships/image" Target="../media/image243.png"/><Relationship Id="rId28" Type="http://schemas.microsoft.com/office/2007/relationships/hdphoto" Target="../media/hdphoto8.wdp"/><Relationship Id="rId36" Type="http://schemas.microsoft.com/office/2007/relationships/hdphoto" Target="../media/hdphoto12.wdp"/><Relationship Id="rId10" Type="http://schemas.openxmlformats.org/officeDocument/2006/relationships/image" Target="../media/image232.png"/><Relationship Id="rId19" Type="http://schemas.microsoft.com/office/2007/relationships/hdphoto" Target="../media/hdphoto7.wdp"/><Relationship Id="rId31" Type="http://schemas.openxmlformats.org/officeDocument/2006/relationships/image" Target="../media/image249.png"/><Relationship Id="rId4" Type="http://schemas.openxmlformats.org/officeDocument/2006/relationships/image" Target="../media/image227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2.png"/><Relationship Id="rId27" Type="http://schemas.openxmlformats.org/officeDocument/2006/relationships/image" Target="../media/image247.png"/><Relationship Id="rId30" Type="http://schemas.microsoft.com/office/2007/relationships/hdphoto" Target="../media/hdphoto9.wdp"/><Relationship Id="rId35" Type="http://schemas.openxmlformats.org/officeDocument/2006/relationships/image" Target="../media/image2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25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135.png"/><Relationship Id="rId10" Type="http://schemas.openxmlformats.org/officeDocument/2006/relationships/image" Target="../media/image257.png"/><Relationship Id="rId4" Type="http://schemas.openxmlformats.org/officeDocument/2006/relationships/image" Target="../media/image23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0"/>
            <a:ext cx="921449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7" name="Picture 5" descr="Z:\2222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2622" y="1766679"/>
            <a:ext cx="3049256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111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91" y="175592"/>
            <a:ext cx="215106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Z:\2222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35"/>
          <a:stretch/>
        </p:blipFill>
        <p:spPr bwMode="auto">
          <a:xfrm>
            <a:off x="3217252" y="3445275"/>
            <a:ext cx="28682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227" y="163354"/>
            <a:ext cx="3850028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630" spc="-50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CASESTUDY: Super Jam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0493" y="610843"/>
            <a:ext cx="57951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spc="-100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차별화된 </a:t>
            </a:r>
            <a:r>
              <a:rPr lang="ko-KR" altLang="en-US" sz="2300" spc="-1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스토리로 브랜드의 가치를 전달한 사례</a:t>
            </a:r>
          </a:p>
        </p:txBody>
      </p:sp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3266" y="1765530"/>
            <a:ext cx="2401662" cy="32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9998" y="5581925"/>
            <a:ext cx="47707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spc="-60" dirty="0" err="1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도허티</a:t>
            </a:r>
            <a:r>
              <a:rPr lang="en-US" altLang="ko-KR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(Fraser Doherty)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가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유년시절 할머니와 함께 만들던 잼이</a:t>
            </a:r>
            <a:r>
              <a:rPr lang="en-US" altLang="ko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, </a:t>
            </a:r>
            <a:endParaRPr lang="en-US" altLang="ko" sz="1200" spc="-60" dirty="0" smtClean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수백 번의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실험 끝에 </a:t>
            </a:r>
            <a:r>
              <a:rPr lang="en-US" altLang="ko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100%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 과일로만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구성된 맛있고 건강한 잼으로 </a:t>
            </a:r>
            <a:endParaRPr lang="en-US" altLang="ko-KR" sz="1200" spc="-60" dirty="0" smtClean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재탄생 되어 </a:t>
            </a:r>
            <a:r>
              <a:rPr lang="ko-KR" altLang="en-US" sz="1200" spc="-60" dirty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시장에 </a:t>
            </a:r>
            <a:r>
              <a:rPr lang="ko-KR" altLang="en-US" sz="12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나오게 되기까지의 이야기</a:t>
            </a:r>
            <a:endParaRPr lang="ko" altLang="en-US" sz="1200" spc="-6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383" y="5594367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" sz="12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100%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과일로 만든 잼</a:t>
            </a:r>
            <a:endParaRPr lang="ko-KR" altLang="en-US" sz="12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7450" y="5235826"/>
            <a:ext cx="875087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제품의 속성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9819" y="5235826"/>
            <a:ext cx="1009231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브랜드 스토리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061" name="Picture 37" descr="Z:\53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821" y="3380441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Z:\53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717" y="2009450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Z:\53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207" y="2009450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Z:\534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207" y="3380441"/>
            <a:ext cx="1773782" cy="1332000"/>
          </a:xfrm>
          <a:prstGeom prst="rect">
            <a:avLst/>
          </a:prstGeom>
          <a:noFill/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연결선 15"/>
          <p:cNvCxnSpPr>
            <a:stCxn id="10" idx="3"/>
          </p:cNvCxnSpPr>
          <p:nvPr/>
        </p:nvCxnSpPr>
        <p:spPr>
          <a:xfrm flipV="1">
            <a:off x="2482537" y="5374325"/>
            <a:ext cx="1687282" cy="1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>
            <a:stCxn id="44" idx="3"/>
            <a:endCxn id="65" idx="1"/>
          </p:cNvCxnSpPr>
          <p:nvPr/>
        </p:nvCxnSpPr>
        <p:spPr>
          <a:xfrm>
            <a:off x="5179050" y="5374326"/>
            <a:ext cx="1544160" cy="3855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723210" y="5239681"/>
            <a:ext cx="889797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pc="-10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브랜드 가치</a:t>
            </a:r>
            <a:endParaRPr lang="ko-KR" altLang="en-US" sz="1200" spc="-10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18084" y="5600236"/>
            <a:ext cx="141663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정직</a:t>
            </a:r>
            <a:r>
              <a:rPr lang="en-US" altLang="ko-KR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성실</a:t>
            </a:r>
            <a:r>
              <a:rPr lang="en-US" altLang="ko-KR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1400" spc="-60" dirty="0" smtClean="0">
                <a:solidFill>
                  <a:schemeClr val="tx1">
                    <a:lumMod val="85000"/>
                    <a:lumOff val="15000"/>
                    <a:alpha val="98000"/>
                  </a:schemeClr>
                </a:solidFill>
                <a:latin typeface="-윤고딕340" pitchFamily="18" charset="-127"/>
                <a:ea typeface="-윤고딕340" pitchFamily="18" charset="-127"/>
              </a:rPr>
              <a:t>기본</a:t>
            </a:r>
            <a:endParaRPr lang="ko" altLang="en-US" sz="1400" spc="-60" dirty="0">
              <a:solidFill>
                <a:schemeClr val="tx1">
                  <a:lumMod val="85000"/>
                  <a:lumOff val="15000"/>
                  <a:alpha val="98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-67055" y="-25576"/>
            <a:ext cx="9275379" cy="7145594"/>
          </a:xfrm>
          <a:prstGeom prst="rect">
            <a:avLst/>
          </a:prstGeom>
          <a:solidFill>
            <a:srgbClr val="1F1F1F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ko-KR" altLang="en-US" sz="1250" spc="-70" dirty="0">
              <a:solidFill>
                <a:schemeClr val="lt1">
                  <a:alpha val="93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9033" y="2480576"/>
            <a:ext cx="4796506" cy="1966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기업이 이름 붙인 제품에 소비자가 가치를 부여하기 전까지 </a:t>
            </a:r>
            <a:endParaRPr lang="en-US" altLang="ko-KR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 제품은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단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지 </a:t>
            </a:r>
            <a:r>
              <a:rPr lang="en-US" altLang="ko-KR" sz="160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상품</a:t>
            </a:r>
            <a:r>
              <a:rPr lang="en-US" altLang="ko-KR" sz="1600" spc="-8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지나지 않는다</a:t>
            </a:r>
            <a:r>
              <a:rPr lang="en-US" altLang="ko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70000"/>
              </a:lnSpc>
            </a:pP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70000"/>
              </a:lnSpc>
            </a:pPr>
            <a:endParaRPr lang="en-US" altLang="ko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그러나 소비자가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상품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의미</a:t>
            </a:r>
            <a:r>
              <a:rPr lang="en-US" altLang="ko-KR" sz="1600" spc="-6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를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부여하고</a:t>
            </a:r>
            <a:r>
              <a:rPr lang="en-US" altLang="ko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endParaRPr lang="en-US" altLang="ko" sz="1250" spc="-50" dirty="0" smtClean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상징으로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사용하며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자신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가치</a:t>
            </a:r>
            <a:r>
              <a:rPr lang="en-US" altLang="ko-KR" sz="1600" spc="-7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인정하게 되면 </a:t>
            </a:r>
            <a:endParaRPr lang="en-US" altLang="ko-KR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그것은 상품이 아니라 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자신과 동격으로 여기</a:t>
            </a:r>
            <a:r>
              <a:rPr lang="ko-KR" altLang="en-US" sz="1250" spc="-50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는</a:t>
            </a:r>
            <a:r>
              <a:rPr lang="en-US" altLang="ko-KR" sz="1600" spc="-5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‘</a:t>
            </a:r>
            <a:r>
              <a:rPr lang="ko-KR" altLang="en-US" sz="1600" spc="-50" dirty="0" err="1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아이덴티티</a:t>
            </a:r>
            <a:r>
              <a:rPr lang="en-US" altLang="ko-KR" sz="1600" spc="-700" dirty="0" smtClean="0">
                <a:solidFill>
                  <a:srgbClr val="EB6777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’</a:t>
            </a:r>
            <a:r>
              <a:rPr lang="ko-KR" altLang="en-US" sz="1250" spc="-50" dirty="0" smtClean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가 </a:t>
            </a:r>
            <a:r>
              <a:rPr lang="ko-KR" altLang="en-US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된다</a:t>
            </a:r>
            <a:r>
              <a:rPr lang="en-US" altLang="ko-KR" sz="1250" spc="-50" dirty="0">
                <a:solidFill>
                  <a:schemeClr val="bg1">
                    <a:lumMod val="7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50" dirty="0">
              <a:solidFill>
                <a:schemeClr val="bg1">
                  <a:lumMod val="7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endParaRPr lang="ko-KR" altLang="en-US" sz="1250" spc="-50" dirty="0">
              <a:solidFill>
                <a:schemeClr val="bg1">
                  <a:lumMod val="75000"/>
                  <a:alpha val="98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82537" y="4697830"/>
            <a:ext cx="301396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 err="1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유니타스</a:t>
            </a:r>
            <a:r>
              <a:rPr lang="ko-KR" altLang="en-US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 브랜드</a:t>
            </a:r>
            <a:r>
              <a:rPr lang="en-US" altLang="ko-KR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, </a:t>
            </a:r>
            <a:r>
              <a:rPr lang="ko-KR" altLang="en-US" sz="1400" dirty="0" smtClean="0">
                <a:solidFill>
                  <a:schemeClr val="bg1">
                    <a:alpha val="25000"/>
                  </a:schemeClr>
                </a:solidFill>
              </a:rPr>
              <a:t>「</a:t>
            </a:r>
            <a:r>
              <a:rPr lang="ko-KR" altLang="en-US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브랜드 임계지식명언</a:t>
            </a:r>
            <a:r>
              <a:rPr lang="ko-KR" altLang="en-US" sz="1200" dirty="0">
                <a:solidFill>
                  <a:schemeClr val="bg1">
                    <a:alpha val="25000"/>
                  </a:schemeClr>
                </a:solidFill>
              </a:rPr>
              <a:t>」</a:t>
            </a:r>
            <a:r>
              <a:rPr lang="en-US" altLang="ko" sz="1250" spc="-5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 </a:t>
            </a:r>
            <a:r>
              <a:rPr lang="ko-KR" altLang="ko-KR" sz="1200" dirty="0" smtClean="0">
                <a:solidFill>
                  <a:schemeClr val="bg1"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中</a:t>
            </a:r>
            <a:endParaRPr lang="en-US" altLang="ko" sz="1250" spc="-50" dirty="0" smtClean="0">
              <a:solidFill>
                <a:schemeClr val="bg1">
                  <a:alpha val="25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29600" decel="45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97964E-6 L -0.22778 3.97964E-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0" grpId="0" animBg="1"/>
      <p:bldP spid="44" grpId="0" animBg="1"/>
      <p:bldP spid="65" grpId="0" animBg="1"/>
      <p:bldP spid="65" grpId="1" animBg="1"/>
      <p:bldP spid="66" grpId="0"/>
      <p:bldP spid="23" grpId="0" animBg="1"/>
      <p:bldP spid="24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856320" y="5510754"/>
            <a:ext cx="2082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제품적 특성에서 얻는 편익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,</a:t>
            </a:r>
          </a:p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생활 속 가치까지 이어지는 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REAL</a:t>
            </a:r>
            <a:endParaRPr lang="ko-KR" altLang="en-US" sz="1200" spc="-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pic>
        <p:nvPicPr>
          <p:cNvPr id="12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oonj0714\Downloads\cheil-1-\8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97" y="276140"/>
            <a:ext cx="5492750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oonj0714\Downloads\cheil-1-\8what to say\3-1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675" y="1858406"/>
            <a:ext cx="7577138" cy="11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404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415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moonj0714\Downloads\cheil-1-\8what to say\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745" y="3107800"/>
            <a:ext cx="171291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oonj0714\Downloads\cheil-1-\8what to say\8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697" y="3172094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moonj0714\Downloads\cheil-1-\8what to say\8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359" y="3165744"/>
            <a:ext cx="1597025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moonj0714\Downloads\cheil-1-\8what to say\8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689" y="3165744"/>
            <a:ext cx="1597025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8321" y="5495364"/>
            <a:ext cx="2198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300" spc="-100" dirty="0" err="1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마켓오를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 통해 그녀들</a:t>
            </a:r>
            <a:endParaRPr lang="en-US" altLang="ko-KR" sz="1300" spc="-100" dirty="0" smtClean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  <a:p>
            <a:pPr algn="ctr"/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스스로</a:t>
            </a:r>
            <a:r>
              <a:rPr lang="en-US" altLang="ko-KR" sz="1300" spc="-100" dirty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찾아</a:t>
            </a:r>
            <a:r>
              <a:rPr lang="ko-KR" altLang="en-US" sz="1300" spc="-100" dirty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가</a:t>
            </a:r>
            <a:r>
              <a:rPr lang="ko-KR" altLang="en-US" sz="1300" spc="-1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는 일상 속의 가치</a:t>
            </a:r>
            <a:endParaRPr lang="ko-KR" altLang="en-US" sz="1300" spc="-1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7" name="왼쪽 중괄호 6"/>
          <p:cNvSpPr/>
          <p:nvPr/>
        </p:nvSpPr>
        <p:spPr>
          <a:xfrm rot="16200000">
            <a:off x="2165461" y="4561086"/>
            <a:ext cx="200798" cy="1409977"/>
          </a:xfrm>
          <a:prstGeom prst="leftBrace">
            <a:avLst>
              <a:gd name="adj1" fmla="val 65256"/>
              <a:gd name="adj2" fmla="val 50000"/>
            </a:avLst>
          </a:prstGeom>
          <a:ln w="31750">
            <a:solidFill>
              <a:srgbClr val="D2D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왼쪽 중괄호 19"/>
          <p:cNvSpPr/>
          <p:nvPr/>
        </p:nvSpPr>
        <p:spPr>
          <a:xfrm rot="16200000">
            <a:off x="5796943" y="3360422"/>
            <a:ext cx="200798" cy="3811308"/>
          </a:xfrm>
          <a:prstGeom prst="leftBrace">
            <a:avLst>
              <a:gd name="adj1" fmla="val 65256"/>
              <a:gd name="adj2" fmla="val 50000"/>
            </a:avLst>
          </a:prstGeom>
          <a:ln w="31750">
            <a:solidFill>
              <a:srgbClr val="D2D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353076" y="5464587"/>
            <a:ext cx="1825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좋은 재료와 맛에 대한 </a:t>
            </a:r>
            <a:r>
              <a:rPr lang="en-US" altLang="ko-KR" sz="1200" spc="-100" dirty="0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REAL</a:t>
            </a:r>
            <a:endParaRPr lang="ko-KR" altLang="en-US" sz="1200" spc="-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" grpId="0"/>
      <p:bldP spid="7" grpId="0" animBg="1"/>
      <p:bldP spid="20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31911" y="4818916"/>
            <a:ext cx="2969083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일상 속에 위치시킴으로써</a:t>
            </a:r>
            <a:endParaRPr lang="en-US" altLang="ko-KR" sz="1200" dirty="0" smtClean="0">
              <a:solidFill>
                <a:schemeClr val="tx1">
                  <a:lumMod val="50000"/>
                  <a:lumOff val="50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마켓오를</a:t>
            </a:r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통해 그들이 원하는 가치를</a:t>
            </a:r>
            <a:endParaRPr lang="en-US" altLang="ko-KR" sz="1400" dirty="0" smtClean="0">
              <a:solidFill>
                <a:srgbClr val="E74C5E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  <a:p>
            <a:pPr>
              <a:lnSpc>
                <a:spcPts val="1900"/>
              </a:lnSpc>
            </a:pPr>
            <a:r>
              <a:rPr lang="en-US" altLang="ko-KR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[        ]</a:t>
            </a:r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할 수 있게 해주는 것</a:t>
            </a:r>
            <a:r>
              <a:rPr lang="en-US" altLang="ko-KR" sz="1400" dirty="0" smtClean="0">
                <a:solidFill>
                  <a:srgbClr val="E74C5E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.</a:t>
            </a:r>
            <a:endParaRPr lang="ko-KR" altLang="en-US" sz="1400" dirty="0">
              <a:solidFill>
                <a:srgbClr val="E74C5E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4785" y="4818916"/>
            <a:ext cx="3378810" cy="84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즉</a:t>
            </a:r>
            <a:r>
              <a:rPr lang="en-US" altLang="ko-KR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1200" spc="-50" dirty="0" err="1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마켓오를</a:t>
            </a:r>
            <a:r>
              <a:rPr lang="ko-KR" altLang="en-US" sz="1200" spc="-50" dirty="0" smtClean="0">
                <a:solidFill>
                  <a:schemeClr val="tx1">
                    <a:lumMod val="50000"/>
                    <a:lumOff val="50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 소비함으로써</a:t>
            </a:r>
            <a:endParaRPr lang="en-US" altLang="ko-KR" sz="1200" spc="-50" dirty="0" smtClean="0">
              <a:solidFill>
                <a:schemeClr val="tx1">
                  <a:lumMod val="50000"/>
                  <a:lumOff val="50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spc="-5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그녀들이 원하는 이미지를</a:t>
            </a:r>
            <a:endParaRPr lang="en-US" altLang="ko-KR" sz="1400" spc="-50" dirty="0" smtClean="0">
              <a:solidFill>
                <a:srgbClr val="72A6AA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  <a:p>
            <a:pPr>
              <a:lnSpc>
                <a:spcPts val="1900"/>
              </a:lnSpc>
            </a:pPr>
            <a:r>
              <a:rPr lang="en-US" altLang="ko-KR" sz="1400" spc="-5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[             </a:t>
            </a:r>
            <a:r>
              <a:rPr lang="en-US" altLang="ko-KR" sz="1400" spc="3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  ]</a:t>
            </a:r>
            <a:r>
              <a:rPr lang="ko-KR" altLang="en-US" sz="1400" spc="-1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하는 데서 끝나는 것이 아니라</a:t>
            </a:r>
            <a:r>
              <a:rPr lang="en-US" altLang="ko-KR" sz="1400" spc="-100" dirty="0" smtClean="0">
                <a:solidFill>
                  <a:srgbClr val="72A6AA">
                    <a:alpha val="98000"/>
                  </a:srgbClr>
                </a:solidFill>
                <a:latin typeface="-윤고딕350" pitchFamily="18" charset="-127"/>
                <a:ea typeface="-윤고딕350" pitchFamily="18" charset="-127"/>
              </a:rPr>
              <a:t>,</a:t>
            </a:r>
            <a:endParaRPr lang="ko-KR" altLang="en-US" sz="1400" spc="-100" dirty="0">
              <a:solidFill>
                <a:srgbClr val="72A6AA">
                  <a:alpha val="98000"/>
                </a:srgbClr>
              </a:solidFill>
              <a:latin typeface="-윤고딕350" pitchFamily="18" charset="-127"/>
              <a:ea typeface="-윤고딕350" pitchFamily="18" charset="-127"/>
            </a:endParaRPr>
          </a:p>
        </p:txBody>
      </p:sp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oonj0714\Downloads\cheil-1-\10\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085" y="2314759"/>
            <a:ext cx="2846388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83669" y="2335202"/>
            <a:ext cx="2846387" cy="21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oonj0714\Downloads\cheil-1-\10\3-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110" y="3167423"/>
            <a:ext cx="512763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0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829" y="5402874"/>
            <a:ext cx="369582" cy="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Z:\0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057" y="5406229"/>
            <a:ext cx="737658" cy="1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Z:\A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62" y="238439"/>
            <a:ext cx="46878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onj0714\Downloads\cheil-1-\11findthereal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oonj0714\Downloads\cheil-1-\11findthereal\3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810" y="1684912"/>
            <a:ext cx="2212975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831529" y="1174877"/>
            <a:ext cx="3320631" cy="542925"/>
          </a:xfrm>
          <a:prstGeom prst="rect">
            <a:avLst/>
          </a:prstGeom>
          <a:solidFill>
            <a:srgbClr val="E7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moonj0714\Downloads\cheil-1-\11findthereal\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031" y="891547"/>
            <a:ext cx="32861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oonj0714\Downloads\cheil-1-\12\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0789" y="-1381"/>
            <a:ext cx="10360534" cy="6890673"/>
          </a:xfrm>
          <a:prstGeom prst="rect">
            <a:avLst/>
          </a:prstGeom>
          <a:solidFill>
            <a:srgbClr val="FCFAF2">
              <a:alpha val="4000"/>
            </a:srgbClr>
          </a:solidFill>
        </p:spPr>
      </p:pic>
      <p:sp>
        <p:nvSpPr>
          <p:cNvPr id="2" name="직사각형 1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CFAF2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0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moonj0714\Downloads\cheil-1-\12\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84" y="243721"/>
            <a:ext cx="3249612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12\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35" y="2114347"/>
            <a:ext cx="2498725" cy="26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oonj0714\Downloads\cheil-1-\12\3-1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2332" y="2473661"/>
            <a:ext cx="2481262" cy="33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moonj0714\Downloads\cheil-1-\12\3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34" y="1726187"/>
            <a:ext cx="2498725" cy="2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moonj0714\Downloads\cheil-1-\12\3-1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2332" y="2120246"/>
            <a:ext cx="2481262" cy="2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moonj0714\Downloads\cheil-1-\12\3-2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4963" y="2681581"/>
            <a:ext cx="2498984" cy="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moonj0714\Downloads\cheil-1-\12\3-2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4963" y="2999284"/>
            <a:ext cx="2882900" cy="30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41546" y="1453242"/>
            <a:ext cx="4473694" cy="40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moonj0714\Downloads\cheil-1-\13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52" y="243811"/>
            <a:ext cx="655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929587" y="5795082"/>
            <a:ext cx="2324565" cy="471760"/>
          </a:xfrm>
          <a:prstGeom prst="rect">
            <a:avLst/>
          </a:prstGeom>
          <a:solidFill>
            <a:srgbClr val="FCFAF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9431" y="1453242"/>
            <a:ext cx="3096119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3000" decel="2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0708E-6 L -0.17673 -1.40708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oonj0714\Downloads\cheil-1-\14\2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235" cy="68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-1" y="0"/>
            <a:ext cx="9150236" cy="6858000"/>
          </a:xfrm>
          <a:prstGeom prst="rect">
            <a:avLst/>
          </a:prstGeom>
          <a:solidFill>
            <a:srgbClr val="FCFAF2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oonj0714\Downloads\cheil-1-\14\3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394" y="1697252"/>
            <a:ext cx="4084637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moonj0714\Downloads\cheil-1-\14\3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553" y="2752467"/>
            <a:ext cx="1249363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moonj0714\Downloads\cheil-1-\14\3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13" y="4885640"/>
            <a:ext cx="4906963" cy="15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moonj0714\Downloads\cheil-1-\14\3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568" y="2408624"/>
            <a:ext cx="1389063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oonj0714\Downloads\cheil-1-\14\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42" y="1382069"/>
            <a:ext cx="8015288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:\미쓰오들의 하루는-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256" y="225456"/>
            <a:ext cx="7126288" cy="3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moonj0714\Downloads\cheil-1-\15\1-0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897" y="961465"/>
            <a:ext cx="9096935" cy="58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-26897" y="887506"/>
            <a:ext cx="9170897" cy="6037729"/>
          </a:xfrm>
          <a:prstGeom prst="rect">
            <a:avLst/>
          </a:prstGeom>
          <a:solidFill>
            <a:srgbClr val="FCFAF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2" descr="C:\Users\moonj0714\Downloads\cheil-1-\12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oonj0714\Downloads\cheil-1-\15\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9" y="250733"/>
            <a:ext cx="5480050" cy="2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0" y="887506"/>
            <a:ext cx="9144000" cy="5970495"/>
          </a:xfrm>
          <a:prstGeom prst="rect">
            <a:avLst/>
          </a:prstGeom>
          <a:solidFill>
            <a:srgbClr val="FCFAF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9" descr="C:\Users\moonj0714\Downloads\cheil-1-\12\-targ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93" y="6584916"/>
            <a:ext cx="8651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moonj0714\Downloads\cheil-1-\15\3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37" y="1388689"/>
            <a:ext cx="7650163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moonj0714\Downloads\cheil-1-\15\3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693" y="2511897"/>
            <a:ext cx="6003925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moonj0714\Downloads\cheil-1-\15\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545" y="3293361"/>
            <a:ext cx="4175125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onj0714\Downloads\cheil-1-\1215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1215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528684"/>
            <a:ext cx="4114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705" y="3428999"/>
            <a:ext cx="114646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빨강머리 앤 </a:t>
            </a:r>
            <a:r>
              <a:rPr lang="ko-KR" altLang="ko-KR" sz="1200" dirty="0" smtClean="0">
                <a:solidFill>
                  <a:schemeClr val="tx1">
                    <a:lumMod val="85000"/>
                    <a:lumOff val="15000"/>
                    <a:alpha val="25000"/>
                  </a:schemeClr>
                </a:solidFill>
                <a:latin typeface="-윤고딕320" pitchFamily="18" charset="-127"/>
                <a:ea typeface="-윤고딕320" pitchFamily="18" charset="-127"/>
              </a:rPr>
              <a:t>中</a:t>
            </a:r>
            <a:endParaRPr lang="en-US" altLang="ko" sz="1200" dirty="0" smtClean="0">
              <a:solidFill>
                <a:schemeClr val="tx1">
                  <a:lumMod val="85000"/>
                  <a:lumOff val="15000"/>
                  <a:alpha val="25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C:\Users\moonj0714\Downloads\cheil-1-\17solution\gir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325" y="-177377"/>
            <a:ext cx="9604375" cy="72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oonj0714\Downloads\cheil-1-\17solution\3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662" y="1317193"/>
            <a:ext cx="5016500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oonj0714\Downloads\cheil-1-\17solution\3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644" y="2255683"/>
            <a:ext cx="3492500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oonj0714\Downloads\cheil-1-\17solution\3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231" y="3204913"/>
            <a:ext cx="3535363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moonj0714\Downloads\cheil-1-\17solution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588" y="4059924"/>
            <a:ext cx="26146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moonj0714\Downloads\cheil-1-\17solution\3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311" y="5529986"/>
            <a:ext cx="4699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moonj0714\Downloads\cheil-1-\17solution\9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663" y="6549185"/>
            <a:ext cx="1017587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C:\Users\moonj0714\Downloads\cheil-1-\17solution\89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0" y="0"/>
            <a:ext cx="921449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Z:\VYWL2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7071" y="1546086"/>
            <a:ext cx="2691918" cy="3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VYWL2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5826" y="3949147"/>
            <a:ext cx="3507477" cy="21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oonj0714\Downloads\cheil-1-\18\9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662" y="6549185"/>
            <a:ext cx="101758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oonj0714\Downloads\cheil-1-\18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758"/>
            <a:ext cx="9144000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moonj0714\Downloads\cheil-1-\18\3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289" y="1746807"/>
            <a:ext cx="1779587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moonj0714\Downloads\cheil-1-\18\3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858" y="3441343"/>
            <a:ext cx="2786063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moonj0714\Downloads\cheil-1-\18\3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3547" y="5507397"/>
            <a:ext cx="5334001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box-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047" y="3129714"/>
            <a:ext cx="3062069" cy="2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lid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1935" y="3006944"/>
            <a:ext cx="3151869" cy="1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Z:\plz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421" y="1977325"/>
            <a:ext cx="2808000" cy="9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55556E-7 -3.7037E-7 L 0.15521 -3.7037E-7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59259E-6 L 0.15417 2.59259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xit" presetSubtype="1" accel="26000" decel="26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1989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3780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87756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781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198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281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554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9344" y="3287521"/>
            <a:ext cx="395926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커뮤니케이션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시스템을 구축함으로써 </a:t>
            </a:r>
            <a:r>
              <a:rPr lang="ko-KR" altLang="en-US" sz="150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소통 접</a:t>
            </a:r>
            <a:r>
              <a:rPr lang="ko-KR" altLang="en-US" sz="15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점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을 확보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마켓오를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실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재</a:t>
            </a:r>
            <a:r>
              <a:rPr lang="en-US" altLang="ko-KR" sz="1600" spc="12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6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하는 브랜</a:t>
            </a:r>
            <a:r>
              <a:rPr lang="ko-KR" altLang="en-US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드</a:t>
            </a:r>
            <a:r>
              <a:rPr lang="ko-KR" altLang="en-US" sz="1250" spc="4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60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인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지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시킨다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6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924065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" name="대각선 방향의 모서리가 잘린 사각형 1"/>
          <p:cNvSpPr/>
          <p:nvPr/>
        </p:nvSpPr>
        <p:spPr>
          <a:xfrm flipH="1">
            <a:off x="2132311" y="2944567"/>
            <a:ext cx="1162756" cy="963612"/>
          </a:xfrm>
          <a:prstGeom prst="snip2DiagRect">
            <a:avLst>
              <a:gd name="adj1" fmla="val 25773"/>
              <a:gd name="adj2" fmla="val 16667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Y:\ey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758" y="3040510"/>
            <a:ext cx="1152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7455E-6 L 0.13247 -4.97455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2789" y="1532367"/>
            <a:ext cx="2754894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369" y="2342423"/>
            <a:ext cx="2285733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timte1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569" y="3643087"/>
            <a:ext cx="1135584" cy="6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/>
          <p:cNvSpPr/>
          <p:nvPr/>
        </p:nvSpPr>
        <p:spPr>
          <a:xfrm>
            <a:off x="3791597" y="3160550"/>
            <a:ext cx="1653528" cy="1667381"/>
          </a:xfrm>
          <a:prstGeom prst="ellipse">
            <a:avLst/>
          </a:prstGeom>
          <a:noFill/>
          <a:ln w="38100" cap="rnd">
            <a:solidFill>
              <a:srgbClr val="FCFAF2">
                <a:alpha val="89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5" descr="Z:\bg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369" y="2332001"/>
            <a:ext cx="2286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moonj0714\Downloads\cheil-1-\20리얼레시피앱\3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189" y="3085904"/>
            <a:ext cx="1981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moonj0714\Downloads\cheil-1-\20리얼레시피앱\3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053" y="3972983"/>
            <a:ext cx="19812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Y:\파이널 수정\모바일앱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136" y="383053"/>
            <a:ext cx="2255838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2695" y="253480"/>
            <a:ext cx="1047750" cy="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Y:\파이널 수정\닉네임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333" y="3237418"/>
            <a:ext cx="1712912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파이널 수정\로그인버튼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769" y="4428567"/>
            <a:ext cx="16764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Y:\파이널 수정\회원가입버튼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550" y="4425392"/>
            <a:ext cx="1663700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510" y="5009453"/>
            <a:ext cx="383790" cy="4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8652" y="1528143"/>
            <a:ext cx="2755578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moonj0714\Downloads\cheil-1-\20리얼레시피앱\30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748" y="2383826"/>
            <a:ext cx="3565526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oonj0714\Downloads\cheil-1-\20리얼레시피앱\30-1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5748" y="3630227"/>
            <a:ext cx="3565526" cy="10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42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47848E-7 L -0.1908 -6.47848E-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C:\Users\moonj0714\Downloads\cheil-1-\21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7000"/>
                    </a14:imgEffect>
                    <a14:imgEffect>
                      <a14:brightnessContrast bright="11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7493" y="-106683"/>
            <a:ext cx="10607049" cy="7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2695" y="253480"/>
            <a:ext cx="1047750" cy="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oonj0714\Downloads\cheil-1-\21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474" y="408691"/>
            <a:ext cx="2163762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:\Users\moonj0714\Downloads\cheil-1-\21\31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38" y="3441169"/>
            <a:ext cx="3810000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538" y="2809400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55630" y="1599304"/>
            <a:ext cx="3264518" cy="58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532103" y="3462636"/>
            <a:ext cx="2314800" cy="696286"/>
          </a:xfrm>
          <a:prstGeom prst="roundRect">
            <a:avLst/>
          </a:prstGeom>
          <a:solidFill>
            <a:srgbClr val="FCFAF2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Z:\1235g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2"/>
          <a:stretch/>
        </p:blipFill>
        <p:spPr bwMode="auto">
          <a:xfrm>
            <a:off x="5334151" y="2550557"/>
            <a:ext cx="2707200" cy="38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C:\Users\moonj0714\Downloads\cheil-1-\21\3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311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moonj0714\Downloads\cheil-1-\21\3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395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C:\Users\moonj0714\Downloads\cheil-1-\21\33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80" y="4969885"/>
            <a:ext cx="506412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3" descr="Z:\finger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098" y="5594972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moonj0714\Downloads\cheil-1-\21\36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160" y="4181412"/>
            <a:ext cx="5040312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7" descr="C:\Users\moonj0714\Downloads\cheil-1-\21\91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033" y="5242855"/>
            <a:ext cx="5235576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C:\Users\moonj0714\Downloads\cheil-1-\21\92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751" y="3099553"/>
            <a:ext cx="51562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7478E-6 L -1.66667E-6 -0.2357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398E-6 L -4.44444E-6 -0.27418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4138365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0900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2520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86324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198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9280" y="2504189"/>
            <a:ext cx="188861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14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대각선 방향의 모서리가 잘린 사각형 1"/>
          <p:cNvSpPr/>
          <p:nvPr/>
        </p:nvSpPr>
        <p:spPr>
          <a:xfrm>
            <a:off x="2236644" y="2985500"/>
            <a:ext cx="1330036" cy="986812"/>
          </a:xfrm>
          <a:prstGeom prst="snip2DiagRect">
            <a:avLst>
              <a:gd name="adj1" fmla="val 22263"/>
              <a:gd name="adj2" fmla="val 31168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Y:\finger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687" y="3007097"/>
            <a:ext cx="1096963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63644" y="3287347"/>
            <a:ext cx="395926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속성</a:t>
            </a:r>
            <a:r>
              <a:rPr lang="en-US" altLang="ko-KR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-</a:t>
            </a: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편익</a:t>
            </a:r>
            <a:r>
              <a:rPr lang="en-US" altLang="ko-KR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-</a:t>
            </a:r>
            <a:r>
              <a:rPr lang="ko-KR" altLang="en-US" sz="1500" spc="-9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가치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에 이르는 </a:t>
            </a:r>
            <a:r>
              <a:rPr lang="ko-KR" altLang="en-US" sz="125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새로운 </a:t>
            </a:r>
            <a:r>
              <a:rPr lang="ko-KR" altLang="en-US" sz="125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리</a:t>
            </a: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얼의</a:t>
            </a:r>
            <a:r>
              <a:rPr lang="ko-KR" altLang="en-US" sz="1250" spc="-6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의미를 </a:t>
            </a:r>
            <a:endParaRPr lang="en-US" altLang="ko-KR" sz="1250" spc="-60" dirty="0" smtClean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25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직접</a:t>
            </a:r>
            <a:r>
              <a:rPr lang="ko-KR" altLang="en-US" sz="16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160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경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험</a:t>
            </a:r>
            <a:r>
              <a:rPr lang="en-US" altLang="ko-KR" sz="1600" spc="3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함으로써 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자연스럽게 알 수 있도록 한다</a:t>
            </a:r>
            <a:r>
              <a:rPr lang="en-US" altLang="ko-KR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ko-KR" altLang="en-US" sz="1250" spc="-8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9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07517 2.22222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2413" cy="62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98812" y="2393951"/>
            <a:ext cx="2395266" cy="42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7" descr="Z:\마켓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3645" y="3108851"/>
            <a:ext cx="1965600" cy="2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Z:\리얼치즈칩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606" y="4309790"/>
            <a:ext cx="383175" cy="1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oonj0714\Downloads\cheil-1-\22\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156" y="411644"/>
            <a:ext cx="279241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oonj0714\Downloads\cheil-1-\22\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Z:\fing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020" y="5486245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Z:\1394955614276-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519" y="3106150"/>
            <a:ext cx="1967852" cy="29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Users\moonj0714\Desktop\139495561427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145" y="3108330"/>
            <a:ext cx="1968601" cy="29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/>
          <p:cNvSpPr/>
          <p:nvPr/>
        </p:nvSpPr>
        <p:spPr>
          <a:xfrm>
            <a:off x="6320837" y="4725463"/>
            <a:ext cx="1551215" cy="468982"/>
          </a:xfrm>
          <a:prstGeom prst="rect">
            <a:avLst/>
          </a:prstGeom>
          <a:solidFill>
            <a:srgbClr val="E74C5E">
              <a:alpha val="39000"/>
            </a:srgb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0045" y="3109612"/>
            <a:ext cx="1969199" cy="29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1583673" y="5087765"/>
            <a:ext cx="4078559" cy="1371308"/>
            <a:chOff x="1242416" y="4761643"/>
            <a:chExt cx="4078559" cy="1371308"/>
          </a:xfrm>
        </p:grpSpPr>
        <p:pic>
          <p:nvPicPr>
            <p:cNvPr id="6151" name="Picture 7" descr="Z:\999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001" y="5039329"/>
              <a:ext cx="2700000" cy="17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9" descr="C:\Users\moonj0714\Downloads\cheil-1-\24\33.png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2416" y="4761643"/>
              <a:ext cx="711539" cy="19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242688" y="5289986"/>
              <a:ext cx="4078287" cy="84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5" descr="C:\Users\moonj0714\Downloads\cheil-1-\22\31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914" y="5142885"/>
            <a:ext cx="4089400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Z:\box\01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0855" y="2039802"/>
            <a:ext cx="2590117" cy="29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sil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170" y="3123332"/>
            <a:ext cx="682875" cy="16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Z:\si1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963" y="3134788"/>
            <a:ext cx="5302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그림7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0675" y="2041146"/>
            <a:ext cx="3187700" cy="29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36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8091 -0.05185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8.97733E-7 L -3.33333E-6 -0.16474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3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Z:\etk123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6860" y="1967223"/>
            <a:ext cx="3033319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oonj0714\Downloads\cheil-1-\22\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23\41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21" r="2013"/>
          <a:stretch/>
        </p:blipFill>
        <p:spPr bwMode="auto">
          <a:xfrm>
            <a:off x="843445" y="3354901"/>
            <a:ext cx="4103525" cy="9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oonj0714\Downloads\cheil-1-\23\4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"/>
          <a:stretch/>
        </p:blipFill>
        <p:spPr bwMode="auto">
          <a:xfrm>
            <a:off x="843445" y="1738661"/>
            <a:ext cx="41035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moonj0714\Downloads\cheil-1-\23\91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3"/>
          <a:stretch/>
        </p:blipFill>
        <p:spPr bwMode="auto">
          <a:xfrm>
            <a:off x="843445" y="4444474"/>
            <a:ext cx="41035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moonj0714\Downloads\cheil-1-\23\9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366" y="409076"/>
            <a:ext cx="2492375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ohmy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319" y="5164338"/>
            <a:ext cx="981075" cy="8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Z:\fing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887" y="5599756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Z:\ektk1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229" y="1967223"/>
            <a:ext cx="302895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4789" y="4675410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도톰고</a:t>
            </a:r>
            <a:r>
              <a:rPr lang="ko-KR" altLang="en-US" sz="1100" dirty="0" err="1">
                <a:solidFill>
                  <a:schemeClr val="tx1">
                    <a:lumMod val="75000"/>
                    <a:lumOff val="2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소</a:t>
            </a:r>
            <a:endParaRPr lang="ko-KR" altLang="en-US" sz="1100" dirty="0">
              <a:solidFill>
                <a:schemeClr val="tx1">
                  <a:lumMod val="75000"/>
                  <a:lumOff val="2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26" name="Picture 2" descr="C:\Users\moonj0714\Downloads\cheil-1-\23\3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1714" y="5480831"/>
            <a:ext cx="1743075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538" y="3086864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img\예시이미지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692" y="6359041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833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26"/>
          <a:stretch/>
        </p:blipFill>
        <p:spPr bwMode="auto">
          <a:xfrm>
            <a:off x="0" y="296949"/>
            <a:ext cx="4910501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988521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2180" y="2504189"/>
            <a:ext cx="1888613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3788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87581" y="2504189"/>
            <a:ext cx="191298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0572" y="2504189"/>
            <a:ext cx="1888613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13800" y="3287347"/>
            <a:ext cx="404366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보다 </a:t>
            </a:r>
            <a:r>
              <a:rPr lang="ko-KR" altLang="en-US" sz="1250" spc="-5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세분화되고 구체적인 방법으로 </a:t>
            </a:r>
            <a:r>
              <a:rPr lang="ko-KR" altLang="en-US" sz="1500" spc="-1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가치를 전달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함으로써</a:t>
            </a:r>
            <a:r>
              <a:rPr lang="en-US" altLang="ko-KR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ko-KR" altLang="en-US" sz="1250" spc="-6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</a:t>
            </a:r>
            <a:r>
              <a:rPr lang="ko-KR" altLang="en-US" sz="12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의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진정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성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과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1600" spc="-15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아이덴티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를 </a:t>
            </a:r>
            <a:r>
              <a:rPr lang="ko-KR" altLang="en-US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강력히 </a:t>
            </a:r>
            <a:r>
              <a:rPr lang="ko-KR" altLang="en-US" sz="1250" spc="-60" dirty="0" err="1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소구한다</a:t>
            </a:r>
            <a:r>
              <a:rPr lang="en-US" altLang="ko-KR" sz="1250" spc="-6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1250" spc="-6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8" name="대각선 방향의 모서리가 잘린 사각형 17"/>
          <p:cNvSpPr/>
          <p:nvPr/>
        </p:nvSpPr>
        <p:spPr>
          <a:xfrm>
            <a:off x="2245231" y="2948819"/>
            <a:ext cx="1330036" cy="1021791"/>
          </a:xfrm>
          <a:prstGeom prst="snip2DiagRect">
            <a:avLst>
              <a:gd name="adj1" fmla="val 22263"/>
              <a:gd name="adj2" fmla="val 16740"/>
            </a:avLst>
          </a:prstGeom>
          <a:solidFill>
            <a:srgbClr val="99D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0290" y="2970487"/>
            <a:ext cx="834260" cy="9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4271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66358E-7 L -0.3158 6.66358E-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moonj0714\Downloads\cheil-1-\24\1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3" y="-2178"/>
            <a:ext cx="9146903" cy="686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onj0714\Downloads\cheil-1-\24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797" y="400670"/>
            <a:ext cx="22129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onj0714\Downloads\cheil-1-\24\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31" y="1766434"/>
            <a:ext cx="50038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32"/>
          <a:stretch/>
        </p:blipFill>
        <p:spPr bwMode="auto">
          <a:xfrm>
            <a:off x="744431" y="3115991"/>
            <a:ext cx="4230687" cy="15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24\3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31" y="4794458"/>
            <a:ext cx="42306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movie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9772" y="3104318"/>
            <a:ext cx="4657725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Z:\anql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158" y="3818231"/>
            <a:ext cx="1249363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Z:\movie 3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227" y="3361053"/>
            <a:ext cx="31337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432" y="4708425"/>
            <a:ext cx="4230687" cy="1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:\contet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743" y="4743958"/>
            <a:ext cx="3144837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Z:\naming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670" y="5324475"/>
            <a:ext cx="24685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img\예시이미지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757" y="3173781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42434E-7 L 0.09549 -3.42434E-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onj0714\Downloads\cheil-1-\1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09" y="271322"/>
            <a:ext cx="53213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oonj0714\Downloads\cheil-1-\1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1717541"/>
            <a:ext cx="9146729" cy="5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oonj0714\Downloads\cheil-1-\1\5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6" y="2044311"/>
            <a:ext cx="3621088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7803" y="2050323"/>
            <a:ext cx="3711575" cy="274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oonj0714\Downloads\cheil-1-\1\56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03" y="4725598"/>
            <a:ext cx="1841500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oonj0714\Downloads\cheil-1-\1\57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03" y="4965125"/>
            <a:ext cx="249872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oonj0714\Downloads\cheil-1-\1\68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085" y="4969283"/>
            <a:ext cx="3529012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293541" y="3113893"/>
            <a:ext cx="2843561" cy="228600"/>
          </a:xfrm>
          <a:prstGeom prst="rect">
            <a:avLst/>
          </a:prstGeom>
          <a:solidFill>
            <a:srgbClr val="E74C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" name="Picture 14" descr="C:\Users\moonj0714\Downloads\cheil-1-\25\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" y="2878138"/>
              <a:ext cx="9137651" cy="397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직사각형 24"/>
            <p:cNvSpPr/>
            <p:nvPr/>
          </p:nvSpPr>
          <p:spPr>
            <a:xfrm>
              <a:off x="0" y="0"/>
              <a:ext cx="9137651" cy="6858000"/>
            </a:xfrm>
            <a:prstGeom prst="rect">
              <a:avLst/>
            </a:prstGeom>
            <a:solidFill>
              <a:srgbClr val="FCFAF2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모서리가 둥근 직사각형 25"/>
          <p:cNvSpPr/>
          <p:nvPr/>
        </p:nvSpPr>
        <p:spPr>
          <a:xfrm>
            <a:off x="2527879" y="4086577"/>
            <a:ext cx="576772" cy="248356"/>
          </a:xfrm>
          <a:prstGeom prst="roundRect">
            <a:avLst/>
          </a:prstGeom>
          <a:solidFill>
            <a:schemeClr val="tx1">
              <a:lumMod val="85000"/>
              <a:lumOff val="15000"/>
              <a:alpha val="25000"/>
            </a:schemeClr>
          </a:solidFill>
          <a:ln w="12700">
            <a:solidFill>
              <a:srgbClr val="99D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moonj0714\Downloads\cheil-1-\25\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93" y="400223"/>
            <a:ext cx="34067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Z:\기획의도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416" y="1742345"/>
            <a:ext cx="6762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Z:\도와줘여ㅛ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859" y="1989506"/>
            <a:ext cx="3687763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Z:\기획의도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860" y="1989506"/>
            <a:ext cx="3687762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그룹 34"/>
          <p:cNvGrpSpPr/>
          <p:nvPr/>
        </p:nvGrpSpPr>
        <p:grpSpPr>
          <a:xfrm>
            <a:off x="4771859" y="1745287"/>
            <a:ext cx="3687763" cy="1490255"/>
            <a:chOff x="4816475" y="3434391"/>
            <a:chExt cx="3687763" cy="1490255"/>
          </a:xfrm>
        </p:grpSpPr>
        <p:pic>
          <p:nvPicPr>
            <p:cNvPr id="39" name="Picture 6" descr="Z:\how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75" y="3705446"/>
              <a:ext cx="3687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9" descr="C:\Users\moonj0714\Downloads\cheil-1-\24\33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6475" y="3434391"/>
              <a:ext cx="711539" cy="198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그룹 40"/>
          <p:cNvGrpSpPr/>
          <p:nvPr/>
        </p:nvGrpSpPr>
        <p:grpSpPr>
          <a:xfrm>
            <a:off x="1056790" y="1672483"/>
            <a:ext cx="3425825" cy="4833938"/>
            <a:chOff x="1045295" y="1672483"/>
            <a:chExt cx="3425825" cy="4833938"/>
          </a:xfrm>
        </p:grpSpPr>
        <p:pic>
          <p:nvPicPr>
            <p:cNvPr id="42" name="Picture 5" descr="Z:\page1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95" y="1672483"/>
              <a:ext cx="3425825" cy="483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모서리가 둥근 직사각형 42"/>
            <p:cNvSpPr/>
            <p:nvPr/>
          </p:nvSpPr>
          <p:spPr>
            <a:xfrm>
              <a:off x="2572824" y="3036036"/>
              <a:ext cx="947651" cy="199506"/>
            </a:xfrm>
            <a:prstGeom prst="roundRect">
              <a:avLst/>
            </a:prstGeom>
            <a:solidFill>
              <a:schemeClr val="bg1">
                <a:lumMod val="8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54797" y="3003695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50" dirty="0" err="1" smtClean="0">
                <a:solidFill>
                  <a:schemeClr val="tx1">
                    <a:lumMod val="65000"/>
                    <a:lumOff val="35000"/>
                    <a:alpha val="98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장충동미쓰오</a:t>
            </a:r>
            <a:endParaRPr lang="ko-KR" altLang="en-US" sz="1150" dirty="0">
              <a:solidFill>
                <a:schemeClr val="tx1">
                  <a:lumMod val="65000"/>
                  <a:lumOff val="35000"/>
                  <a:alpha val="98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45" name="Picture 22" descr="C:\Users\moonj0714\Downloads\cheil-1-\25\4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808" y="5026785"/>
            <a:ext cx="24320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평행 사변형 45"/>
          <p:cNvSpPr/>
          <p:nvPr/>
        </p:nvSpPr>
        <p:spPr>
          <a:xfrm>
            <a:off x="1454697" y="5822520"/>
            <a:ext cx="2706624" cy="164322"/>
          </a:xfrm>
          <a:prstGeom prst="parallelogram">
            <a:avLst/>
          </a:prstGeom>
          <a:solidFill>
            <a:srgbClr val="99D2D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23" descr="C:\Users\moonj0714\Downloads\cheil-1-\25\46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076" y="5310605"/>
            <a:ext cx="2597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그룹 47"/>
          <p:cNvGrpSpPr/>
          <p:nvPr/>
        </p:nvGrpSpPr>
        <p:grpSpPr>
          <a:xfrm>
            <a:off x="4813440" y="3781949"/>
            <a:ext cx="2826331" cy="1428560"/>
            <a:chOff x="4827194" y="3781949"/>
            <a:chExt cx="2826331" cy="1428560"/>
          </a:xfrm>
        </p:grpSpPr>
        <p:sp>
          <p:nvSpPr>
            <p:cNvPr id="49" name="TextBox 48"/>
            <p:cNvSpPr txBox="1"/>
            <p:nvPr/>
          </p:nvSpPr>
          <p:spPr>
            <a:xfrm>
              <a:off x="4827194" y="3781949"/>
              <a:ext cx="18966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&lt;</a:t>
              </a:r>
              <a:r>
                <a:rPr lang="ko-KR" altLang="en-US" sz="1300" spc="-50" dirty="0" err="1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레시피노트</a:t>
              </a:r>
              <a:r>
                <a:rPr lang="ko-KR" altLang="en-US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 작성법</a:t>
              </a:r>
              <a:r>
                <a:rPr lang="en-US" altLang="ko-KR" sz="1300" spc="-50" dirty="0" smtClean="0">
                  <a:solidFill>
                    <a:srgbClr val="4DAFB1"/>
                  </a:solidFill>
                  <a:latin typeface="-윤고딕340" pitchFamily="18" charset="-127"/>
                  <a:ea typeface="-윤고딕340" pitchFamily="18" charset="-127"/>
                </a:rPr>
                <a:t>&gt;</a:t>
              </a:r>
            </a:p>
            <a:p>
              <a:pPr marL="171450" indent="-1714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Host</a:t>
              </a:r>
              <a:r>
                <a:rPr lang="ko-KR" altLang="en-US" sz="1200" spc="-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의 이름을 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기재한다</a:t>
              </a: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</a:t>
              </a:r>
              <a:endParaRPr lang="ko-KR" altLang="en-US" sz="1200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27194" y="4290597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dirty="0" err="1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컨셉을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고른다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11455" y="4510239"/>
              <a:ext cx="2642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*</a:t>
              </a:r>
              <a:r>
                <a:rPr lang="ko-KR" altLang="en-US" sz="1150" spc="-50" dirty="0" err="1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마켓오의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특성인 </a:t>
              </a:r>
              <a:r>
                <a:rPr lang="ko-KR" altLang="en-US" sz="1150" spc="-50" dirty="0" err="1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여섯가지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특별한 맛을 </a:t>
              </a:r>
              <a:endParaRPr lang="en-US" altLang="ko-KR" sz="1150" spc="-50" dirty="0">
                <a:solidFill>
                  <a:srgbClr val="4DAFB1">
                    <a:alpha val="98000"/>
                  </a:srgbClr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 </a:t>
              </a:r>
              <a:r>
                <a:rPr lang="ko-KR" altLang="en-US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비유한 카테고리로 이루어져있다</a:t>
              </a:r>
              <a:r>
                <a:rPr lang="en-US" altLang="ko-KR" sz="1150" spc="-50" dirty="0" smtClean="0">
                  <a:solidFill>
                    <a:srgbClr val="4DAFB1">
                      <a:alpha val="98000"/>
                    </a:srgb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  <a:endParaRPr lang="ko-KR" altLang="en-US" sz="1150" spc="-50" dirty="0">
                <a:solidFill>
                  <a:srgbClr val="4DAFB1">
                    <a:alpha val="98000"/>
                  </a:srgbClr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27194" y="4933510"/>
              <a:ext cx="22894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ko-KR" altLang="en-US" sz="1200" spc="-50" dirty="0" err="1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다이닝의</a:t>
              </a:r>
              <a:r>
                <a:rPr lang="ko-KR" altLang="en-US" sz="1200" spc="-5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 목적을 자세히 밝힌다</a:t>
              </a:r>
              <a:r>
                <a:rPr lang="en-US" altLang="ko-KR" sz="1200" spc="-50" dirty="0" smtClean="0">
                  <a:solidFill>
                    <a:schemeClr val="tx1">
                      <a:lumMod val="65000"/>
                      <a:lumOff val="35000"/>
                      <a:alpha val="98000"/>
                    </a:schemeClr>
                  </a:solidFill>
                  <a:latin typeface="-윤고딕330" pitchFamily="18" charset="-127"/>
                  <a:ea typeface="-윤고딕330" pitchFamily="18" charset="-127"/>
                </a:rPr>
                <a:t>.</a:t>
              </a:r>
            </a:p>
          </p:txBody>
        </p:sp>
      </p:grpSp>
      <p:cxnSp>
        <p:nvCxnSpPr>
          <p:cNvPr id="53" name="직선 화살표 연결선 52"/>
          <p:cNvCxnSpPr/>
          <p:nvPr/>
        </p:nvCxnSpPr>
        <p:spPr>
          <a:xfrm flipH="1" flipV="1">
            <a:off x="3580532" y="3142195"/>
            <a:ext cx="1339264" cy="1013360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flipH="1" flipV="1">
            <a:off x="3700188" y="4086577"/>
            <a:ext cx="1216873" cy="326476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 flipH="1">
            <a:off x="3962112" y="5059591"/>
            <a:ext cx="959456" cy="47380"/>
          </a:xfrm>
          <a:prstGeom prst="straightConnector1">
            <a:avLst/>
          </a:prstGeom>
          <a:ln>
            <a:solidFill>
              <a:srgbClr val="E74C5E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Z:\img\예시이미지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953" y="6577360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4" grpId="0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moonj0714\Downloads\cheil-1-\25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" y="2878138"/>
            <a:ext cx="9137651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0"/>
            <a:ext cx="9137651" cy="6858000"/>
          </a:xfrm>
          <a:prstGeom prst="rect">
            <a:avLst/>
          </a:prstGeom>
          <a:solidFill>
            <a:srgbClr val="FCFAF2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 descr="C:\Users\moonj0714\Downloads\cheil-1-\24\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1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oonj0714\Downloads\cheil-1-\25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93" y="400223"/>
            <a:ext cx="3406775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onj0714\Downloads\cheil-1-\26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23" y="4316412"/>
            <a:ext cx="3827462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onj0714\Downloads\cheil-1-\26\3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25" y="1673252"/>
            <a:ext cx="3395662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onj0714\Downloads\cheil-1-\26\3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989" y="2230465"/>
            <a:ext cx="2273301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oonj0714\Downloads\cheil-1-\26\3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989" y="2502393"/>
            <a:ext cx="30654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onj0714\Downloads\cheil-1-\26\3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989" y="2767039"/>
            <a:ext cx="265112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oonj0714\Downloads\cheil-1-\26\34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989" y="3061848"/>
            <a:ext cx="2974975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Z:\GETTHERECIPE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00" y="1673252"/>
            <a:ext cx="3425825" cy="4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Z:\finge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082" y="5271377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CIRCLE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789" y="3052218"/>
            <a:ext cx="174942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Z:\GRUOP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00" y="1674000"/>
            <a:ext cx="3425825" cy="48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8.97733E-7 L -3.33333E-6 -0.16474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43576 -0.000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833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moonj0714\Downloads\cheil-1-\19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4" y="296949"/>
            <a:ext cx="451643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3974382" y="2983799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 smtClean="0">
                <a:solidFill>
                  <a:srgbClr val="E74C5E">
                    <a:alpha val="98000"/>
                  </a:srgbClr>
                </a:solidFill>
                <a:latin typeface="-윤고딕340" pitchFamily="18" charset="-127"/>
                <a:ea typeface="-윤고딕340" pitchFamily="18" charset="-127"/>
              </a:rPr>
              <a:t>▶목표</a:t>
            </a:r>
            <a:endParaRPr lang="en-US" altLang="ko-KR" sz="1400" dirty="0">
              <a:solidFill>
                <a:srgbClr val="E74C5E">
                  <a:alpha val="98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69537" y="2504189"/>
            <a:ext cx="188861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1192" y="2504189"/>
            <a:ext cx="19007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85032" y="2504189"/>
            <a:ext cx="191298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882" y="2504189"/>
            <a:ext cx="188861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196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Y:\파이널 수정\ang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382" y="3336702"/>
            <a:ext cx="171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9661" y="3287347"/>
            <a:ext cx="404366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50" spc="-80" dirty="0" err="1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미쓰오들의</a:t>
            </a:r>
            <a:r>
              <a:rPr lang="ko-KR" altLang="en-US" sz="1250" spc="-5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500" spc="-1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일상 </a:t>
            </a:r>
            <a:r>
              <a:rPr lang="ko-KR" altLang="en-US" sz="1500" spc="-1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곳곳에 존</a:t>
            </a:r>
            <a:r>
              <a:rPr lang="ko-KR" altLang="en-US" sz="1500" spc="10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재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하는 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방법으로</a:t>
            </a:r>
            <a:r>
              <a:rPr lang="en-US" altLang="ko-KR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1250" spc="-80" dirty="0" err="1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마켓오가</a:t>
            </a: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endParaRPr lang="en-US" altLang="ko-KR" sz="1250" spc="-80" dirty="0" smtClean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250" spc="-8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그녀들의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160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[MYBRAND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12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1250" spc="-50" dirty="0" smtClean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자리매김 할 수 있도록 한다</a:t>
            </a:r>
            <a:r>
              <a:rPr lang="en-US" altLang="ko-KR" sz="1250" spc="-8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-윤고딕330" pitchFamily="18" charset="-127"/>
                <a:ea typeface="-윤고딕330" pitchFamily="18" charset="-127"/>
              </a:rPr>
              <a:t>. </a:t>
            </a:r>
            <a:endParaRPr lang="ko-KR" altLang="en-US" sz="1250" spc="-8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122096" y="2973977"/>
            <a:ext cx="1315083" cy="972012"/>
            <a:chOff x="2959821" y="2973977"/>
            <a:chExt cx="1315083" cy="972012"/>
          </a:xfrm>
        </p:grpSpPr>
        <p:sp>
          <p:nvSpPr>
            <p:cNvPr id="2" name="대각선 방향의 모서리가 잘린 사각형 1"/>
            <p:cNvSpPr/>
            <p:nvPr/>
          </p:nvSpPr>
          <p:spPr>
            <a:xfrm>
              <a:off x="2959821" y="2973977"/>
              <a:ext cx="1315083" cy="972012"/>
            </a:xfrm>
            <a:prstGeom prst="snip2DiagRect">
              <a:avLst>
                <a:gd name="adj1" fmla="val 19729"/>
                <a:gd name="adj2" fmla="val 19672"/>
              </a:avLst>
            </a:prstGeom>
            <a:solidFill>
              <a:srgbClr val="99D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121952" y="3068819"/>
              <a:ext cx="974725" cy="81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6294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554 2.22222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C:\Users\moonj0714\Downloads\cheil-1-\27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CFAF2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C:\Users\moonj0714\Downloads\cheil-1-\27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04" y="404917"/>
            <a:ext cx="2713037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1901" y="1872397"/>
            <a:ext cx="442432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oonj0714\Downloads\cheil-1-\27\40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9228" y="1904661"/>
            <a:ext cx="2566987" cy="2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moonj0714\Downloads\cheil-1-\27\4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849" y="2550114"/>
            <a:ext cx="2084388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moonj0714\Downloads\cheil-1-\27\4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849" y="2846734"/>
            <a:ext cx="2193925" cy="2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moonj0714\Downloads\cheil-1-\27\43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618" y="3104078"/>
            <a:ext cx="2303462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moonj0714\Downloads\cheil-1-\27\4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880" y="5371337"/>
            <a:ext cx="4516438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milk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755" y="3757366"/>
            <a:ext cx="7493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51446" y="3896375"/>
            <a:ext cx="1243013" cy="102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SITUATIO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271" y="1872397"/>
            <a:ext cx="442595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oonj0714\Downloads\cheil-1-\27\3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956" y="2818947"/>
            <a:ext cx="371475" cy="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oonj0714\Downloads\cheil-1-\27\3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496" y="3200559"/>
            <a:ext cx="365125" cy="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94050" y="3012872"/>
            <a:ext cx="543600" cy="1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sodyd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189" y="3725416"/>
            <a:ext cx="2230437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moonj0714\Downloads\cheil-1-\27\40.p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95"/>
          <a:stretch/>
        </p:blipFill>
        <p:spPr bwMode="auto">
          <a:xfrm>
            <a:off x="5769837" y="2165240"/>
            <a:ext cx="2566987" cy="15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Z:\그림9.pn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8331" y="2308037"/>
            <a:ext cx="2644775" cy="4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Z:\LIEK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568" y="4217899"/>
            <a:ext cx="950913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Z:\RPO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040" y="3265248"/>
            <a:ext cx="153035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Z:\SERCH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605" y="3411298"/>
            <a:ext cx="1682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Z:\안보여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836" y="2857290"/>
            <a:ext cx="239553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" descr="Z:\그림9.png"/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0543" y="2725745"/>
            <a:ext cx="2644775" cy="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050605" y="2889968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  <a:alpha val="98000"/>
                  </a:schemeClr>
                </a:solidFill>
                <a:latin typeface="-윤고딕320" pitchFamily="18" charset="-127"/>
                <a:ea typeface="-윤고딕320" pitchFamily="18" charset="-127"/>
              </a:rPr>
              <a:t>짜증날 때</a:t>
            </a:r>
            <a:endParaRPr lang="ko-KR" altLang="en-US" sz="1200" dirty="0">
              <a:solidFill>
                <a:schemeClr val="tx1">
                  <a:lumMod val="65000"/>
                  <a:lumOff val="35000"/>
                  <a:alpha val="98000"/>
                </a:schemeClr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pic>
        <p:nvPicPr>
          <p:cNvPr id="28" name="Picture 2" descr="Z:\img\예시이미지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355" y="1645996"/>
            <a:ext cx="725487" cy="1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:\detail-1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543" y="3162630"/>
            <a:ext cx="2005012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037E-7 L -0.125 4.0037E-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3342E-7 L -0.12796 3.63342E-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1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1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8" descr="C:\Users\moonj0714\Downloads\cheil-1-\28\2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7" y="-6406"/>
            <a:ext cx="9145447" cy="68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719324" y="3421024"/>
            <a:ext cx="4930773" cy="2754893"/>
            <a:chOff x="773114" y="3406354"/>
            <a:chExt cx="4930773" cy="275489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200000">
              <a:off x="1861054" y="2318414"/>
              <a:ext cx="2754893" cy="493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Z:\레시피무비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08" y="4249324"/>
              <a:ext cx="1133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946" t="-292" r="2288" b="292"/>
          <a:stretch/>
        </p:blipFill>
        <p:spPr>
          <a:xfrm>
            <a:off x="1480501" y="3628588"/>
            <a:ext cx="3318957" cy="2340191"/>
          </a:xfrm>
          <a:prstGeom prst="rect">
            <a:avLst/>
          </a:prstGeom>
        </p:spPr>
      </p:pic>
      <p:pic>
        <p:nvPicPr>
          <p:cNvPr id="5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oonj0714\Downloads\cheil-1-\28\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632" y="405169"/>
            <a:ext cx="246856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oonj0714\Downloads\cheil-1-\28\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1613535"/>
            <a:ext cx="4619625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oonj0714\Downloads\cheil-1-\28\3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990" y="2038233"/>
            <a:ext cx="2335213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oonj0714\Downloads\cheil-1-\28\40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3017318"/>
            <a:ext cx="2640012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oonj0714\Downloads\cheil-1-\28\4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438" y="3578859"/>
            <a:ext cx="248126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moonj0714\Downloads\cheil-1-\28\4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438" y="4754706"/>
            <a:ext cx="2779713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853" y="4774918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Z:\capture_3.jp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 bwMode="auto">
          <a:xfrm>
            <a:off x="1480501" y="3628819"/>
            <a:ext cx="3325560" cy="23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Z:\capture_1.jp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7199" y="3628936"/>
            <a:ext cx="3325560" cy="23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Z:\capture_4.jp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6"/>
          <a:stretch/>
        </p:blipFill>
        <p:spPr bwMode="auto">
          <a:xfrm>
            <a:off x="1480501" y="3624705"/>
            <a:ext cx="3325560" cy="23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1477199" y="3624705"/>
            <a:ext cx="3333600" cy="237478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588135" y="4416874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Exporting</a:t>
            </a:r>
            <a:endParaRPr lang="ko-KR" altLang="en-US" dirty="0">
              <a:solidFill>
                <a:schemeClr val="bg1"/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045305" y="4842019"/>
            <a:ext cx="2219548" cy="151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2072521" y="4876927"/>
            <a:ext cx="2174896" cy="91014"/>
          </a:xfrm>
          <a:prstGeom prst="rect">
            <a:avLst/>
          </a:prstGeom>
          <a:solidFill>
            <a:srgbClr val="E7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57" name="Picture 13" descr="C:\Users\moonj0714\Downloads\cheil-1-\28\53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961588" y="3148409"/>
            <a:ext cx="2369989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14"/>
          <p:cNvGrpSpPr/>
          <p:nvPr/>
        </p:nvGrpSpPr>
        <p:grpSpPr>
          <a:xfrm>
            <a:off x="1927275" y="4263858"/>
            <a:ext cx="1818175" cy="1130333"/>
            <a:chOff x="2483032" y="4132204"/>
            <a:chExt cx="1818175" cy="1130333"/>
          </a:xfrm>
          <a:effectLst>
            <a:outerShdw blurRad="88900" dist="38100" dir="2700000" algn="tl" rotWithShape="0">
              <a:prstClr val="black">
                <a:alpha val="18000"/>
              </a:prstClr>
            </a:outerShdw>
          </a:effectLst>
        </p:grpSpPr>
        <p:pic>
          <p:nvPicPr>
            <p:cNvPr id="5132" name="Picture 12" descr="Z:\kakaotalkicon_1067.png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32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3" name="Picture 13" descr="Z:\unnamed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120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Z:\Solid_color_You_Tube_logo.pn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32" y="4779167"/>
              <a:ext cx="1181730" cy="47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5" name="Picture 15" descr="Z:\fb_icon_325x325.png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137" y="4758537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Z:\ios_homescreen_icon.png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207" y="4132204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9" name="Picture 19" descr="Z:\033333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438" y="5301501"/>
            <a:ext cx="2481262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Z:\icon-light.png"/>
          <p:cNvPicPr>
            <a:picLocks noChangeAspect="1" noChangeArrowheads="1"/>
          </p:cNvPicPr>
          <p:nvPr/>
        </p:nvPicPr>
        <p:blipFill>
          <a:blip r:embed="rId27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84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363" y="4548822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Z:\Image_Crop_Icon.png"/>
          <p:cNvPicPr>
            <a:picLocks noChangeAspect="1" noChangeArrowheads="1"/>
          </p:cNvPicPr>
          <p:nvPr/>
        </p:nvPicPr>
        <p:blipFill>
          <a:blip r:embed="rId29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2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5997" y="4601980"/>
            <a:ext cx="422454" cy="4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Z:\Image-Edition-Tools-Brush-icon.png"/>
          <p:cNvPicPr>
            <a:picLocks noChangeAspect="1" noChangeArrowheads="1"/>
          </p:cNvPicPr>
          <p:nvPr/>
        </p:nvPicPr>
        <p:blipFill>
          <a:blip r:embed="rId31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772" y="4535264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Z:\Sidebar-Music-icon.png"/>
          <p:cNvPicPr>
            <a:picLocks noChangeAspect="1" noChangeArrowheads="1"/>
          </p:cNvPicPr>
          <p:nvPr/>
        </p:nvPicPr>
        <p:blipFill>
          <a:blip r:embed="rId3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71" y="450235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3" descr="Z:\finger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50" y="5042513"/>
            <a:ext cx="428055" cy="5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Z:\558091.pn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317" y="4556373"/>
            <a:ext cx="598454" cy="5984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Z:\558091.pn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317" y="4556373"/>
            <a:ext cx="598454" cy="598454"/>
          </a:xfrm>
          <a:prstGeom prst="rect">
            <a:avLst/>
          </a:prstGeom>
          <a:noFill/>
          <a:effectLst>
            <a:innerShdw blurRad="38100" dist="127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25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11" grpId="0"/>
      <p:bldP spid="13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:\Users\moonj0714\Downloads\cheil-1-\28\2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7" y="-6406"/>
            <a:ext cx="9145447" cy="68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oonj0714\Downloads\cheil-1-\28\l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95" y="253110"/>
            <a:ext cx="10477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oonj0714\Downloads\cheil-1-\28\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632" y="405169"/>
            <a:ext cx="2468563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oonj0714\Downloads\cheil-1-\29\4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52" y="2333667"/>
            <a:ext cx="2230437" cy="14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oonj0714\Downloads\cheil-1-\29\6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7060" y="3564921"/>
            <a:ext cx="545306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oonj0714\Downloads\cheil-1-\29\6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370" y="3564921"/>
            <a:ext cx="53657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oonj0714\Downloads\cheil-1-\29\6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552" y="3568096"/>
            <a:ext cx="523875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moonj0714\Downloads\cheil-1-\29\5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84" y="4056054"/>
            <a:ext cx="2401888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moonj0714\Downloads\cheil-1-\29\7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393" y="4331162"/>
            <a:ext cx="2157413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moonj0714\Downloads\cheil-1-\29\71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1987" y="2567703"/>
            <a:ext cx="2422093" cy="16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moonj0714\Downloads\cheil-1-\29\81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080" y="2776786"/>
            <a:ext cx="2944812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moonj0714\Downloads\cheil-1-\29\83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821" y="5112969"/>
            <a:ext cx="2103437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0918" y="2105769"/>
            <a:ext cx="362250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moonj0714\Downloads\cheil-1-\24\33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995" y="2012108"/>
            <a:ext cx="711539" cy="1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onj0714\Downloads\cheil-1-\30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16" y="299754"/>
            <a:ext cx="4187825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oonj0714\Downloads\cheil-1-\30\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35" y="1553238"/>
            <a:ext cx="554672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oonj0714\Downloads\cheil-1-\30\3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42" y="2172520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oonj0714\Downloads\cheil-1-\30\3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42" y="3268589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oonj0714\Downloads\cheil-1-\30\3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42" y="4413103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moonj0714\Downloads\cheil-1-\30\3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42" y="5539450"/>
            <a:ext cx="222408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moonj0714\Downloads\cheil-1-\30\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35" y="2338672"/>
            <a:ext cx="5510212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moonj0714\Downloads\cheil-1-\30\1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35" y="2654574"/>
            <a:ext cx="5510212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moonj0714\Downloads\cheil-1-\30\1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35" y="3470863"/>
            <a:ext cx="190817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moonj0714\Downloads\cheil-1-\30\14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835" y="3737989"/>
            <a:ext cx="312737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moonj0714\Downloads\cheil-1-\30\15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807" y="4579160"/>
            <a:ext cx="3108325" cy="10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moonj0714\Downloads\cheil-1-\30\16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097" y="4856362"/>
            <a:ext cx="183515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moonj0714\Downloads\cheil-1-\30\17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960" y="5706781"/>
            <a:ext cx="303530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moonj0714\Downloads\cheil-1-\30\17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960" y="5990542"/>
            <a:ext cx="3035300" cy="10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onj0714\Downloads\cheil-1-\31\1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  <a14:imgEffect>
                      <a14:sharpenSoften amount="-7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48" y="-26436"/>
            <a:ext cx="9214496" cy="69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-73742" y="0"/>
            <a:ext cx="929148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Picture 7" descr="Z:\box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079" y="3527326"/>
            <a:ext cx="2904446" cy="22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9514" y="2088400"/>
            <a:ext cx="3349127" cy="48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50" spc="-80" dirty="0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당신의 </a:t>
            </a:r>
            <a:r>
              <a:rPr lang="ko-KR" altLang="en-US" sz="2250" spc="-80" dirty="0" err="1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리얼레시피</a:t>
            </a:r>
            <a:r>
              <a:rPr lang="en-US" altLang="ko-KR" sz="2250" spc="-80" dirty="0" smtClean="0">
                <a:solidFill>
                  <a:srgbClr val="99D2DB"/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250" spc="-80" dirty="0" err="1" smtClean="0">
                <a:solidFill>
                  <a:srgbClr val="E74C5E">
                    <a:alpha val="95000"/>
                  </a:srgbClr>
                </a:solidFill>
                <a:latin typeface="-윤고딕330" pitchFamily="18" charset="-127"/>
                <a:ea typeface="-윤고딕330" pitchFamily="18" charset="-127"/>
              </a:rPr>
              <a:t>마켓오</a:t>
            </a:r>
            <a:endParaRPr lang="ko-KR" altLang="en-US" sz="2250" spc="-80" dirty="0">
              <a:solidFill>
                <a:srgbClr val="E74C5E">
                  <a:alpha val="95000"/>
                </a:srgb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5122" name="Picture 2" descr="Y:\5235 cop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546" y="3537339"/>
            <a:ext cx="2902906" cy="224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Z:\li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097" y="396488"/>
            <a:ext cx="2942813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:\fina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164" y="1978584"/>
            <a:ext cx="2793817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2.77778E-6 0.431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oonj0714\Downloads\cheil-1-\2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882" y="252730"/>
            <a:ext cx="4803776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onj0714\Downloads\cheil-1-\2\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185" y="4350385"/>
            <a:ext cx="292576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onj0714\Downloads\cheil-1-\2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0" y="2028190"/>
            <a:ext cx="3359151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onj0714\Downloads\cheil-1-\2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220" y="2028190"/>
            <a:ext cx="3973512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oonj0714\Downloads\cheil-1-\2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766" y="3636374"/>
            <a:ext cx="254158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oonj0714\Downloads\cheil-1-\2\3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870" y="3214688"/>
            <a:ext cx="2262188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oonj0714\Downloads\cheil-1-\3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95" y="259976"/>
            <a:ext cx="6149976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onj0714\Downloads\cheil-1-\3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755" y="2245566"/>
            <a:ext cx="5175251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onj0714\Downloads\cheil-1-\3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370" y="1711417"/>
            <a:ext cx="2547937" cy="9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oonj0714\Downloads\cheil-1-\3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39" y="2802314"/>
            <a:ext cx="303530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oonj0714\Downloads\cheil-1-\3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17" y="3777039"/>
            <a:ext cx="3243263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oonj0714\Downloads\cheil-1-\3\3-4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401" y="5167872"/>
            <a:ext cx="2986087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oonj0714\Downloads\cheil-1-\3\3-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897" y="4023938"/>
            <a:ext cx="3376613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-28731" y="1473214"/>
            <a:ext cx="9144000" cy="5261317"/>
          </a:xfrm>
          <a:prstGeom prst="rect">
            <a:avLst/>
          </a:prstGeom>
          <a:solidFill>
            <a:srgbClr val="FCFA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9" descr="C:\Users\moonj0714\Downloads\cheil-1-\3\3-6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539" y="2590334"/>
            <a:ext cx="358457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onj0714\Downloads\cheil-1-\4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77" y="261276"/>
            <a:ext cx="452913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onj0714\Downloads\cheil-1-\4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81" y="1742413"/>
            <a:ext cx="3492500" cy="44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onj0714\Downloads\cheil-1-\4\3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323" y="3832674"/>
            <a:ext cx="585788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oonj0714\Downloads\cheil-1-\4\3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87" y="5645124"/>
            <a:ext cx="585788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onj0714\Downloads\cheil-1-\4\3-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001" y="1748128"/>
            <a:ext cx="3925888" cy="44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moonj0714\Downloads\cheil-1-\1\-SITUATION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410" y="6588482"/>
            <a:ext cx="1023938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oonj0714\Downloads\cheil-1-\5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06" y="259715"/>
            <a:ext cx="5376863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oonj0714\Downloads\cheil-1-\5\3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90" y="2089150"/>
            <a:ext cx="288925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oonj0714\Downloads\cheil-1-\5\3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980" y="2089150"/>
            <a:ext cx="28956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oonj0714\Downloads\cheil-1-\5\30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630" y="2089150"/>
            <a:ext cx="30226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oonj0714\Downloads\cheil-1-\1\띠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9" y="0"/>
            <a:ext cx="9146729" cy="1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oonj0714\Downloads\cheil-1-\6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" y="261303"/>
            <a:ext cx="60833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oonj0714\Downloads\cheil-1-\6\3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4" y="2103120"/>
            <a:ext cx="9152278" cy="12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oonj0714\Downloads\cheil-1-\6\3-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310" y="3149918"/>
            <a:ext cx="3297238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oonj0714\Downloads\cheil-1-\6\3-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05" y="1881188"/>
            <a:ext cx="3309938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oonj0714\Downloads\cheil-1-\5\-proble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253" y="6584916"/>
            <a:ext cx="9937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moonj0714\Downloads\cheil-1-\7\1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oonj0714\Downloads\cheil-1-\7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533" y="4954905"/>
            <a:ext cx="3810000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0516" y="2456526"/>
            <a:ext cx="2260555" cy="724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75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복잡미묘해진 상황</a:t>
            </a:r>
            <a:endParaRPr lang="en-US" altLang="ko-KR" sz="1750" dirty="0" smtClean="0">
              <a:solidFill>
                <a:schemeClr val="bg1">
                  <a:alpha val="50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75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     </a:t>
            </a:r>
            <a:r>
              <a:rPr lang="ko-KR" altLang="en-US" sz="1750" spc="-100" dirty="0" smtClean="0">
                <a:solidFill>
                  <a:schemeClr val="bg1">
                    <a:alpha val="50000"/>
                  </a:schemeClr>
                </a:solidFill>
                <a:latin typeface="-윤고딕330" pitchFamily="18" charset="-127"/>
                <a:ea typeface="-윤고딕330" pitchFamily="18" charset="-127"/>
              </a:rPr>
              <a:t>멀어진 그녀의 마음</a:t>
            </a:r>
            <a:endParaRPr lang="ko-KR" altLang="en-US" sz="1750" spc="-100" dirty="0">
              <a:solidFill>
                <a:schemeClr val="bg1">
                  <a:alpha val="50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831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302</Words>
  <Application>Microsoft Office PowerPoint</Application>
  <PresentationFormat>화면 슬라이드 쇼(4:3)</PresentationFormat>
  <Paragraphs>66</Paragraphs>
  <Slides>37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6" baseType="lpstr">
      <vt:lpstr>굴림</vt:lpstr>
      <vt:lpstr>Arial</vt:lpstr>
      <vt:lpstr>-윤고딕320</vt:lpstr>
      <vt:lpstr>-윤고딕330</vt:lpstr>
      <vt:lpstr>맑은 고딕</vt:lpstr>
      <vt:lpstr>-윤고딕340</vt:lpstr>
      <vt:lpstr>-윤고딕350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mooony</dc:creator>
  <cp:lastModifiedBy>hp</cp:lastModifiedBy>
  <cp:revision>538</cp:revision>
  <dcterms:created xsi:type="dcterms:W3CDTF">2014-04-09T16:44:08Z</dcterms:created>
  <dcterms:modified xsi:type="dcterms:W3CDTF">2014-07-30T00:21:29Z</dcterms:modified>
</cp:coreProperties>
</file>